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1"/>
  </p:notesMasterIdLst>
  <p:sldIdLst>
    <p:sldId id="256" r:id="rId2"/>
    <p:sldId id="274" r:id="rId3"/>
    <p:sldId id="257" r:id="rId4"/>
    <p:sldId id="271" r:id="rId5"/>
    <p:sldId id="272" r:id="rId6"/>
    <p:sldId id="273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7" r:id="rId16"/>
    <p:sldId id="268" r:id="rId17"/>
    <p:sldId id="266" r:id="rId18"/>
    <p:sldId id="269" r:id="rId19"/>
    <p:sldId id="270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FA4B80-8368-4AB0-9C6F-8295461A29BB}" v="6" dt="2019-08-26T21:27:17.1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28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Relationship Id="rId30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her Widen" userId="a5935c967f2dfd7b" providerId="LiveId" clId="{D1FA4B80-8368-4AB0-9C6F-8295461A29BB}"/>
    <pc:docChg chg="addSld modSld">
      <pc:chgData name="Pher Widen" userId="a5935c967f2dfd7b" providerId="LiveId" clId="{D1FA4B80-8368-4AB0-9C6F-8295461A29BB}" dt="2019-08-26T21:27:17.190" v="14" actId="115"/>
      <pc:docMkLst>
        <pc:docMk/>
      </pc:docMkLst>
      <pc:sldChg chg="modSp">
        <pc:chgData name="Pher Widen" userId="a5935c967f2dfd7b" providerId="LiveId" clId="{D1FA4B80-8368-4AB0-9C6F-8295461A29BB}" dt="2019-08-26T21:27:17.190" v="14" actId="115"/>
        <pc:sldMkLst>
          <pc:docMk/>
          <pc:sldMk cId="867224429" sldId="266"/>
        </pc:sldMkLst>
        <pc:spChg chg="mod">
          <ac:chgData name="Pher Widen" userId="a5935c967f2dfd7b" providerId="LiveId" clId="{D1FA4B80-8368-4AB0-9C6F-8295461A29BB}" dt="2019-08-26T21:27:17.190" v="14" actId="115"/>
          <ac:spMkLst>
            <pc:docMk/>
            <pc:sldMk cId="867224429" sldId="266"/>
            <ac:spMk id="3" creationId="{6452C960-6FAD-4E90-B947-BE35742E5177}"/>
          </ac:spMkLst>
        </pc:spChg>
      </pc:sldChg>
      <pc:sldChg chg="addSp delSp modSp add">
        <pc:chgData name="Pher Widen" userId="a5935c967f2dfd7b" providerId="LiveId" clId="{D1FA4B80-8368-4AB0-9C6F-8295461A29BB}" dt="2019-08-17T12:15:21.276" v="13" actId="947"/>
        <pc:sldMkLst>
          <pc:docMk/>
          <pc:sldMk cId="949224825" sldId="274"/>
        </pc:sldMkLst>
        <pc:spChg chg="add mod">
          <ac:chgData name="Pher Widen" userId="a5935c967f2dfd7b" providerId="LiveId" clId="{D1FA4B80-8368-4AB0-9C6F-8295461A29BB}" dt="2019-08-17T12:15:21.276" v="13" actId="947"/>
          <ac:spMkLst>
            <pc:docMk/>
            <pc:sldMk cId="949224825" sldId="274"/>
            <ac:spMk id="3" creationId="{E1CF2CD2-DA3E-4B46-B098-A9DD7BC024AF}"/>
          </ac:spMkLst>
        </pc:spChg>
        <pc:spChg chg="add del mod">
          <ac:chgData name="Pher Widen" userId="a5935c967f2dfd7b" providerId="LiveId" clId="{D1FA4B80-8368-4AB0-9C6F-8295461A29BB}" dt="2019-08-17T12:13:29.741" v="8" actId="11529"/>
          <ac:spMkLst>
            <pc:docMk/>
            <pc:sldMk cId="949224825" sldId="274"/>
            <ac:spMk id="5" creationId="{F3499516-DBCA-44C8-AA9C-605A25199F6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519016-22FF-47DE-89BE-FB3EE2032D08}" type="datetimeFigureOut">
              <a:rPr lang="sv-SE" smtClean="0"/>
              <a:t>2019-08-26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CDC9EF-E973-4E4D-A0BB-43EB8188330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305809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E9093-5DF9-464A-A90F-C23169471FF1}" type="datetime1">
              <a:rPr lang="en-US" smtClean="0"/>
              <a:t>8/26/2019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prw liu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B572E-5857-404C-B384-C5D88F25F84C}" type="datetime1">
              <a:rPr lang="en-US" smtClean="0"/>
              <a:t>8/26/2019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prw liu 2019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949BC-A100-4568-B6DA-8055538C9CDA}" type="datetime1">
              <a:rPr lang="en-US" smtClean="0"/>
              <a:t>8/26/2019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prw liu 2019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6BE12-EE6F-494B-832C-1DDC29933FFC}" type="datetime1">
              <a:rPr lang="en-US" smtClean="0"/>
              <a:t>8/26/2019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prw liu 2019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37AAA-305D-45E7-976D-B1A7EE6A9B32}" type="datetime1">
              <a:rPr lang="en-US" smtClean="0"/>
              <a:t>8/26/2019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prw liu 2019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51320-3EFC-4871-8A7F-6C5D0CC07B34}" type="datetime1">
              <a:rPr lang="en-US" smtClean="0"/>
              <a:t>8/26/2019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prw liu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kolum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5BC05-B171-49A7-A597-676A13A84468}" type="datetime1">
              <a:rPr lang="en-US" smtClean="0"/>
              <a:t>8/26/2019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prw liu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07A87-C54B-4DB4-AEE9-DB8DA95A1405}" type="datetime1">
              <a:rPr lang="en-US" smtClean="0"/>
              <a:t>8/26/2019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prw liu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D6E4C-8B5B-4895-9645-06EC47E2694A}" type="datetime1">
              <a:rPr lang="en-US" smtClean="0"/>
              <a:t>8/26/2019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prw liu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106BD-25AA-463E-B28D-1573B47696F6}" type="datetime1">
              <a:rPr lang="en-US" smtClean="0"/>
              <a:t>8/26/2019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prw liu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80709-E405-4BFC-8DF5-BE6B425E2ABB}" type="datetime1">
              <a:rPr lang="en-US" smtClean="0"/>
              <a:t>8/26/2019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prw liu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FCB72-54D1-44A6-B849-9CA0CB36F407}" type="datetime1">
              <a:rPr lang="en-US" smtClean="0"/>
              <a:t>8/26/2019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prw liu 2019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9843B-8537-47A2-8B0A-829B5D4B5C8A}" type="datetime1">
              <a:rPr lang="en-US" smtClean="0"/>
              <a:t>8/26/2019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prw liu 2019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99825-AE41-43E7-931D-64E004B40CEE}" type="datetime1">
              <a:rPr lang="en-US" smtClean="0"/>
              <a:t>8/26/2019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prw liu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1845C-5032-4456-AFFA-1CF896F59A8A}" type="datetime1">
              <a:rPr lang="en-US" smtClean="0"/>
              <a:t>8/26/2019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prw liu 2019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ECB1C-A644-4BBB-9974-D54022E4C4D9}" type="datetime1">
              <a:rPr lang="en-US" smtClean="0"/>
              <a:t>8/26/2019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prw liu 2019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1027C-E1DC-4EA6-8161-5726631A4B84}" type="datetime1">
              <a:rPr lang="en-US" smtClean="0"/>
              <a:t>8/26/2019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prw liu 2019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284307-339C-4586-B975-B04B7FB62197}" type="datetime1">
              <a:rPr lang="en-US" smtClean="0"/>
              <a:t>8/26/2019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/>
              <a:t>prw liu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pher.widen@bredband.net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agrummet.se/" TargetMode="External"/><Relationship Id="rId2" Type="http://schemas.openxmlformats.org/officeDocument/2006/relationships/hyperlink" Target="http://www.riksdagen.se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lagen.n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4EF092-F232-44D2-961A-5A7AB7E945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Juridisk metod –att läsa en juridisk kurs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9EDC996-A3BB-4AE9-9B37-B5673CD4E9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v-SE" sz="3200" i="1" dirty="0"/>
              <a:t>P</a:t>
            </a:r>
            <a:r>
              <a:rPr lang="sv-SE" sz="3200" i="1" cap="none" dirty="0"/>
              <a:t>her </a:t>
            </a:r>
            <a:r>
              <a:rPr lang="sv-SE" sz="3200" i="1" dirty="0"/>
              <a:t>W</a:t>
            </a:r>
            <a:r>
              <a:rPr lang="sv-SE" sz="3200" i="1" cap="none" dirty="0"/>
              <a:t>idén</a:t>
            </a:r>
            <a:r>
              <a:rPr lang="sv-SE" sz="3200" i="1" dirty="0"/>
              <a:t>, </a:t>
            </a:r>
            <a:r>
              <a:rPr lang="sv-SE" sz="3200" i="1" cap="none" dirty="0"/>
              <a:t>jur. kand.</a:t>
            </a:r>
          </a:p>
          <a:p>
            <a:r>
              <a:rPr lang="sv-SE" sz="2400" cap="none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pher.widen@bredband.net</a:t>
            </a:r>
            <a:endParaRPr lang="sv-SE" sz="2400" cap="none" dirty="0">
              <a:solidFill>
                <a:schemeClr val="tx1"/>
              </a:solidFill>
            </a:endParaRPr>
          </a:p>
          <a:p>
            <a:r>
              <a:rPr lang="sv-SE" sz="2400" dirty="0">
                <a:solidFill>
                  <a:schemeClr val="tx1"/>
                </a:solidFill>
              </a:rPr>
              <a:t>0760 500 490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C75F35C-5EE9-4BF3-AC5A-834100ABA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prw liu 2019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39DB023-FDE7-4778-8364-0D957ADB0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1738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1BC9DD7-68C0-4FBF-8A94-F4C8470BE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lagförarbeten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E6ABA7D-E809-43A5-9C79-F1DFF93C9DF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v-SE" dirty="0"/>
              <a:t> utredning – sou eller </a:t>
            </a:r>
            <a:r>
              <a:rPr lang="sv-SE" cap="none" dirty="0"/>
              <a:t>Ds</a:t>
            </a:r>
          </a:p>
          <a:p>
            <a:r>
              <a:rPr lang="sv-SE" dirty="0"/>
              <a:t> remissutlåtanden</a:t>
            </a:r>
          </a:p>
          <a:p>
            <a:r>
              <a:rPr lang="sv-SE" dirty="0"/>
              <a:t>Proposition, </a:t>
            </a:r>
            <a:r>
              <a:rPr lang="sv-SE" cap="none" dirty="0"/>
              <a:t>Prop.</a:t>
            </a:r>
            <a:r>
              <a:rPr lang="sv-SE" dirty="0"/>
              <a:t> (</a:t>
            </a:r>
            <a:r>
              <a:rPr lang="sv-SE" cap="none" dirty="0"/>
              <a:t>regeringens förslag till riksdagsbeslut</a:t>
            </a:r>
            <a:r>
              <a:rPr lang="sv-SE" dirty="0"/>
              <a:t>)</a:t>
            </a:r>
          </a:p>
          <a:p>
            <a:r>
              <a:rPr lang="sv-SE" dirty="0"/>
              <a:t>Yttrande från lagrådet</a:t>
            </a:r>
          </a:p>
          <a:p>
            <a:r>
              <a:rPr lang="sv-SE" dirty="0"/>
              <a:t>Riksdagsutskottens betänkande</a:t>
            </a:r>
          </a:p>
          <a:p>
            <a:pPr marL="0" indent="0">
              <a:buNone/>
            </a:pPr>
            <a:r>
              <a:rPr lang="sv-SE" dirty="0"/>
              <a:t>SOU, </a:t>
            </a:r>
            <a:r>
              <a:rPr lang="sv-SE" cap="none" dirty="0"/>
              <a:t>Ds, Prop. återfinns på regeringens web www.regeringen.se/rättsdokument/</a:t>
            </a:r>
          </a:p>
          <a:p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A2D06D70-7085-43DA-9E96-4284403B1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prw liu 2019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64B3809C-7E57-4076-9B63-4FCE34E16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1682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D968EC-84B2-437B-89AE-36C6E3E37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Var hittar jag praxis?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D70D157-60A1-43AF-83BF-0D91DF774C0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v-SE" dirty="0"/>
              <a:t>Domstolarnas domar </a:t>
            </a:r>
            <a:r>
              <a:rPr lang="sv-SE" cap="none" dirty="0"/>
              <a:t>(ofta på resp. domstols hemsida ex. vis Arbetsdomstolens domar)</a:t>
            </a:r>
          </a:p>
          <a:p>
            <a:r>
              <a:rPr lang="sv-SE" cap="none" dirty="0"/>
              <a:t>Domar publiceras även i tryckt form</a:t>
            </a:r>
          </a:p>
          <a:p>
            <a:r>
              <a:rPr lang="sv-SE" cap="none" dirty="0"/>
              <a:t>Databaser, Karnov, Zeteo m.fl.</a:t>
            </a:r>
          </a:p>
          <a:p>
            <a:r>
              <a:rPr lang="sv-SE" cap="none" dirty="0"/>
              <a:t>Fritt på internet ex. vis Lagrummet.se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C75EE1E-8301-404D-B27A-994998EFA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prw liu 2019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E5C62C5-9E9B-4CEF-B6C9-FEBC80244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522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B598847-BCBB-4FD6-B6E8-452A085C0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174772"/>
          </a:xfrm>
        </p:spPr>
        <p:txBody>
          <a:bodyPr/>
          <a:lstStyle/>
          <a:p>
            <a:r>
              <a:rPr lang="sv-SE" dirty="0"/>
              <a:t>Grundlagsskyddade domstolar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2523083-74D0-49FE-B251-2DFF5A654C5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509204"/>
            <a:ext cx="10363826" cy="4281995"/>
          </a:xfrm>
        </p:spPr>
        <p:txBody>
          <a:bodyPr>
            <a:normAutofit/>
          </a:bodyPr>
          <a:lstStyle/>
          <a:p>
            <a:r>
              <a:rPr lang="sv-SE" dirty="0">
                <a:highlight>
                  <a:srgbClr val="FFFF00"/>
                </a:highlight>
              </a:rPr>
              <a:t>Allmänna domstolar (högsta domstolen, HD</a:t>
            </a:r>
            <a:r>
              <a:rPr lang="sv-SE" cap="none" dirty="0">
                <a:highlight>
                  <a:srgbClr val="FFFF00"/>
                </a:highlight>
              </a:rPr>
              <a:t> </a:t>
            </a:r>
            <a:r>
              <a:rPr lang="sv-SE" dirty="0">
                <a:highlight>
                  <a:srgbClr val="FFFF00"/>
                </a:highlight>
              </a:rPr>
              <a:t>; Hovrätterna </a:t>
            </a:r>
            <a:r>
              <a:rPr lang="sv-SE" cap="none" dirty="0">
                <a:highlight>
                  <a:srgbClr val="FFFF00"/>
                </a:highlight>
              </a:rPr>
              <a:t>HovR, TINGSRÄTTERNA, TR</a:t>
            </a:r>
          </a:p>
          <a:p>
            <a:r>
              <a:rPr lang="sv-SE" cap="none" dirty="0">
                <a:highlight>
                  <a:srgbClr val="FF00FF"/>
                </a:highlight>
              </a:rPr>
              <a:t>ALLMÄNNA FÖRVALTNIGSDOMSTOLAR (HÖGSTA FÖRVALTNINGSDOMSTOLEN, HFD –Tidigare Regeringsrätten; KAMMARRÄTTEN, KamR ; FÖRVALTNINGSRÄTTEN, FR – tidigare Länsrätten)</a:t>
            </a:r>
          </a:p>
          <a:p>
            <a:pPr marL="0" indent="0">
              <a:buNone/>
            </a:pPr>
            <a:r>
              <a:rPr lang="sv-SE" sz="3000" cap="none" dirty="0"/>
              <a:t>  ÖVRIGA DOMSTOLAR OCH NÄMNDER</a:t>
            </a:r>
          </a:p>
          <a:p>
            <a:r>
              <a:rPr lang="sv-SE" cap="none" dirty="0">
                <a:highlight>
                  <a:srgbClr val="00FF00"/>
                </a:highlight>
              </a:rPr>
              <a:t>SPECIALDOMSTOLAR (Arbetsdomstolen , AD; Försvarsunderrättelsedomstolen; Patent- och marknadsdomstolarna, migrationsdomstolarna prövar Migrationsverkets beslut)</a:t>
            </a:r>
          </a:p>
          <a:p>
            <a:r>
              <a:rPr lang="sv-SE" dirty="0">
                <a:highlight>
                  <a:srgbClr val="C0C0C0"/>
                </a:highlight>
              </a:rPr>
              <a:t>Statliga nämnder </a:t>
            </a:r>
            <a:r>
              <a:rPr lang="sv-SE" cap="none" dirty="0">
                <a:highlight>
                  <a:srgbClr val="C0C0C0"/>
                </a:highlight>
              </a:rPr>
              <a:t>ex. vis Hyres- och arrendenämnden; Resegarantinämnden; Statens ansvarsnämnd; Överklagandenämnden för staten, Överklagandenämnden för högskolor </a:t>
            </a:r>
          </a:p>
          <a:p>
            <a:endParaRPr lang="sv-SE" cap="non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5767B41-A05D-4D88-B5E9-AC1FCB573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prw liu 2019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7D8BD2EE-F03B-4010-934D-A4416192E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948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E9C0CC4-0894-49D6-8A8D-E5B2DF643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europarätt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B04BBBA-011C-4A29-86A4-30E381BA87C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52525"/>
            <a:ext cx="10363826" cy="3424107"/>
          </a:xfrm>
        </p:spPr>
        <p:txBody>
          <a:bodyPr/>
          <a:lstStyle/>
          <a:p>
            <a:r>
              <a:rPr lang="sv-SE" dirty="0"/>
              <a:t>EU-domstolen (i Luxemburg)</a:t>
            </a:r>
            <a:br>
              <a:rPr lang="sv-SE" dirty="0"/>
            </a:br>
            <a:r>
              <a:rPr lang="sv-SE" cap="none" dirty="0"/>
              <a:t>övervakar att EU-rätten efterlevs</a:t>
            </a:r>
          </a:p>
          <a:p>
            <a:r>
              <a:rPr lang="sv-SE" cap="none" dirty="0"/>
              <a:t>EUROPADOMSTOLEN (I STRASBOURG)</a:t>
            </a:r>
            <a:br>
              <a:rPr lang="sv-SE" cap="none" dirty="0"/>
            </a:br>
            <a:r>
              <a:rPr lang="sv-SE" cap="none" dirty="0"/>
              <a:t> övervakar att Europakonventionen efterlevs</a:t>
            </a:r>
          </a:p>
          <a:p>
            <a:pPr marL="0" indent="0">
              <a:buNone/>
            </a:pPr>
            <a:r>
              <a:rPr lang="sv-SE" cap="none" dirty="0"/>
              <a:t>Håll isär dessa!</a:t>
            </a:r>
            <a:br>
              <a:rPr lang="sv-SE" dirty="0"/>
            </a:br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7516CA93-2ED8-4B41-B25F-0AB168EB8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prw liu 2019</a:t>
            </a:r>
            <a:endParaRPr lang="en-US" dirty="0"/>
          </a:p>
        </p:txBody>
      </p:sp>
      <p:sp>
        <p:nvSpPr>
          <p:cNvPr id="5" name="Pil: höger 4">
            <a:extLst>
              <a:ext uri="{FF2B5EF4-FFF2-40B4-BE49-F238E27FC236}">
                <a16:creationId xmlns:a16="http://schemas.microsoft.com/office/drawing/2014/main" id="{B80F7223-D1B1-4162-BB21-85451488FF3F}"/>
              </a:ext>
            </a:extLst>
          </p:cNvPr>
          <p:cNvSpPr/>
          <p:nvPr/>
        </p:nvSpPr>
        <p:spPr>
          <a:xfrm>
            <a:off x="645071" y="2921917"/>
            <a:ext cx="537405" cy="1206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Pil: höger 5">
            <a:extLst>
              <a:ext uri="{FF2B5EF4-FFF2-40B4-BE49-F238E27FC236}">
                <a16:creationId xmlns:a16="http://schemas.microsoft.com/office/drawing/2014/main" id="{DFAA22C0-44EE-4EE9-B4DD-B35165FC28F3}"/>
              </a:ext>
            </a:extLst>
          </p:cNvPr>
          <p:cNvSpPr/>
          <p:nvPr/>
        </p:nvSpPr>
        <p:spPr>
          <a:xfrm>
            <a:off x="645071" y="3765810"/>
            <a:ext cx="606986" cy="1206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A1F969F-DE77-40FE-8D79-E78A93794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676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B72DF66-FDEA-481E-B63D-3ABC7658C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Var hittar jag doktrinen?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9AB932B-1B1F-40B3-A0DD-FA520A812B5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v-SE" dirty="0"/>
              <a:t>Litteratur</a:t>
            </a:r>
          </a:p>
          <a:p>
            <a:r>
              <a:rPr lang="sv-SE" dirty="0"/>
              <a:t>Juridiska artiklar (i dagstidningar, juridisk tidskrift, skattenytt, lag&amp;avtal- </a:t>
            </a:r>
            <a:r>
              <a:rPr lang="sv-SE" cap="none" dirty="0"/>
              <a:t>arbetsrätt, på INTERNET</a:t>
            </a:r>
            <a:r>
              <a:rPr lang="sv-SE" dirty="0"/>
              <a:t>)</a:t>
            </a:r>
          </a:p>
          <a:p>
            <a:pPr marL="0" indent="0">
              <a:buNone/>
            </a:pPr>
            <a:r>
              <a:rPr lang="sv-SE" sz="1600" b="1" i="1" dirty="0"/>
              <a:t>Doktrinen har ett tveksamt rättskällevärde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5B7DC6E-C854-4A9E-84E3-42A1960CC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prw liu 2019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C326DB9-2456-4012-B4C7-45B651AB1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520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E0B99D2-7E06-4400-9CA0-CDFD83DBD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Lagtolkning</a:t>
            </a:r>
            <a:br>
              <a:rPr lang="sv-SE" dirty="0"/>
            </a:br>
            <a:r>
              <a:rPr lang="sv-SE" cap="none" dirty="0"/>
              <a:t>om två lagbestämmelser krockar – vad gäller?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F1AB12B-1783-4949-B1F2-6A13D1FFB5E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v-SE" dirty="0"/>
              <a:t>Precedensregler </a:t>
            </a:r>
            <a:r>
              <a:rPr lang="sv-SE" cap="none" dirty="0"/>
              <a:t>(vilken lag ”har högst rang”)</a:t>
            </a:r>
          </a:p>
          <a:p>
            <a:r>
              <a:rPr lang="sv-SE" cap="none" dirty="0"/>
              <a:t>Lex superior – författning med högre rang går före ex. grundlag går före ”vanlig´” lag</a:t>
            </a:r>
          </a:p>
          <a:p>
            <a:r>
              <a:rPr lang="sv-SE" cap="none" dirty="0"/>
              <a:t>Lex specialis – specialförfattning går före allmän</a:t>
            </a:r>
          </a:p>
          <a:p>
            <a:r>
              <a:rPr lang="sv-SE" cap="none" dirty="0"/>
              <a:t>Lex posterior – senare författning går före äldre 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1585C299-752B-4328-8B0E-FB276718B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prw liu 2019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7DE35736-B5E3-49CC-B1EE-03E85BC55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80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D558F7F-C96B-48FA-B1BD-358EF1B63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Lagtolkning</a:t>
            </a:r>
            <a:br>
              <a:rPr lang="sv-SE" dirty="0"/>
            </a:br>
            <a:r>
              <a:rPr lang="sv-SE" sz="3690" cap="none" dirty="0"/>
              <a:t>Vad gör domstolen om ingen lag ger svar på hur en viss fråga bör lösas?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1F32DE6-1B63-4C60-B789-82C08B4FF39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v-SE" cap="none" dirty="0"/>
              <a:t>analogisk tillämpning/tolkning</a:t>
            </a:r>
          </a:p>
          <a:p>
            <a:r>
              <a:rPr lang="sv-SE" cap="none" dirty="0"/>
              <a:t>e contrario – motsatsvis tolkning</a:t>
            </a:r>
          </a:p>
          <a:p>
            <a:r>
              <a:rPr lang="sv-SE" cap="none" dirty="0"/>
              <a:t>”sakens natur” enligt allmänna rättsgrundsatser</a:t>
            </a:r>
          </a:p>
          <a:p>
            <a:r>
              <a:rPr lang="sv-SE" cap="none" dirty="0"/>
              <a:t>sedvanerätt</a:t>
            </a:r>
          </a:p>
          <a:p>
            <a:r>
              <a:rPr lang="sv-SE" cap="none" dirty="0"/>
              <a:t>doktrin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9B96E2E-0CF7-47B5-957E-F30555644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prw liu 2019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DCEBB44D-29E6-47F8-9419-0A1CE076B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0792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7B1DC79-5088-4ADB-BB47-5E56AB851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VILKEN FRÅGA BESVARAR LAGRUMMET?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452C960-6FAD-4E90-B947-BE35742E517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516183"/>
          </a:xfrm>
        </p:spPr>
        <p:txBody>
          <a:bodyPr>
            <a:normAutofit fontScale="92500" lnSpcReduction="10000"/>
          </a:bodyPr>
          <a:lstStyle/>
          <a:p>
            <a:r>
              <a:rPr lang="sv-SE" b="1" dirty="0"/>
              <a:t>FÖR VILKET ÄNDAMÅL FINNS LAGEN </a:t>
            </a:r>
            <a:r>
              <a:rPr lang="sv-SE" cap="none" dirty="0"/>
              <a:t>EX.VIS DISKRIMINERINGSLAGEN § 1:1 Denna lag har till </a:t>
            </a:r>
            <a:r>
              <a:rPr lang="sv-SE" i="1" u="sng" cap="none" dirty="0">
                <a:solidFill>
                  <a:srgbClr val="FF0000"/>
                </a:solidFill>
              </a:rPr>
              <a:t>ändamål</a:t>
            </a:r>
            <a:r>
              <a:rPr lang="sv-SE" i="1" u="sng" cap="none" dirty="0"/>
              <a:t> </a:t>
            </a:r>
            <a:r>
              <a:rPr lang="sv-SE" cap="none" dirty="0"/>
              <a:t>att motverka diskriminering och främja lika rättigheter och möjligheter oavsett kön…</a:t>
            </a:r>
            <a:br>
              <a:rPr lang="sv-SE" cap="none" dirty="0"/>
            </a:br>
            <a:r>
              <a:rPr lang="sv-SE" cap="none" dirty="0"/>
              <a:t>Diskrimineringslagen § 2:1 En arbetsgivare </a:t>
            </a:r>
            <a:r>
              <a:rPr lang="sv-SE" i="1" u="sng" cap="none" dirty="0">
                <a:solidFill>
                  <a:srgbClr val="FF0000"/>
                </a:solidFill>
              </a:rPr>
              <a:t>får inte diskriminera</a:t>
            </a:r>
            <a:r>
              <a:rPr lang="sv-SE" i="1" u="sng" cap="none" dirty="0"/>
              <a:t>…..</a:t>
            </a:r>
          </a:p>
          <a:p>
            <a:r>
              <a:rPr lang="sv-SE" cap="none" dirty="0"/>
              <a:t>Lagen innehåller </a:t>
            </a:r>
            <a:r>
              <a:rPr lang="sv-SE" b="1" cap="none" dirty="0"/>
              <a:t>REKVISIT</a:t>
            </a:r>
            <a:r>
              <a:rPr lang="sv-SE" cap="none" dirty="0"/>
              <a:t> (förutsättningar) som ska var uppfyllda</a:t>
            </a:r>
            <a:br>
              <a:rPr lang="sv-SE" cap="none" dirty="0"/>
            </a:br>
            <a:r>
              <a:rPr lang="sv-SE" cap="none" dirty="0"/>
              <a:t>- </a:t>
            </a:r>
            <a:r>
              <a:rPr lang="sv-SE" sz="2400" cap="none" dirty="0">
                <a:solidFill>
                  <a:schemeClr val="accent1"/>
                </a:solidFill>
              </a:rPr>
              <a:t>Kumulativa rekvisit (</a:t>
            </a:r>
            <a:r>
              <a:rPr lang="sv-SE" cap="none" dirty="0">
                <a:solidFill>
                  <a:schemeClr val="accent1"/>
                </a:solidFill>
              </a:rPr>
              <a:t>alla måste vara uppfyllda) ex. vis Diskrimineringslagen §1:4 </a:t>
            </a:r>
            <a:r>
              <a:rPr lang="sv-SE" u="sng" cap="none" dirty="0">
                <a:solidFill>
                  <a:schemeClr val="accent1"/>
                </a:solidFill>
              </a:rPr>
              <a:t>någon missgynnas</a:t>
            </a:r>
            <a:r>
              <a:rPr lang="sv-SE" cap="none" dirty="0">
                <a:solidFill>
                  <a:schemeClr val="accent1"/>
                </a:solidFill>
              </a:rPr>
              <a:t> genom att </a:t>
            </a:r>
            <a:r>
              <a:rPr lang="sv-SE" i="1" u="sng" cap="none" dirty="0">
                <a:solidFill>
                  <a:schemeClr val="accent1"/>
                </a:solidFill>
              </a:rPr>
              <a:t>behandlas sämre än någon annan</a:t>
            </a:r>
            <a:r>
              <a:rPr lang="sv-SE" cap="none" dirty="0">
                <a:solidFill>
                  <a:schemeClr val="accent1"/>
                </a:solidFill>
              </a:rPr>
              <a:t>… </a:t>
            </a:r>
            <a:r>
              <a:rPr lang="sv-SE" i="1" u="sng" cap="none" dirty="0">
                <a:solidFill>
                  <a:schemeClr val="accent1"/>
                </a:solidFill>
              </a:rPr>
              <a:t>i en jämförbar situation</a:t>
            </a:r>
            <a:r>
              <a:rPr lang="sv-SE" cap="none" dirty="0">
                <a:solidFill>
                  <a:schemeClr val="accent1"/>
                </a:solidFill>
              </a:rPr>
              <a:t>, </a:t>
            </a:r>
          </a:p>
          <a:p>
            <a:pPr marL="0" indent="0">
              <a:buNone/>
            </a:pPr>
            <a:r>
              <a:rPr lang="sv-SE" cap="none" dirty="0">
                <a:solidFill>
                  <a:schemeClr val="accent1"/>
                </a:solidFill>
              </a:rPr>
              <a:t>    om </a:t>
            </a:r>
            <a:r>
              <a:rPr lang="sv-SE" i="1" u="sng" cap="none" dirty="0">
                <a:solidFill>
                  <a:srgbClr val="FF0000"/>
                </a:solidFill>
              </a:rPr>
              <a:t>missgynnandet har samband</a:t>
            </a:r>
            <a:r>
              <a:rPr lang="sv-SE" cap="none" dirty="0">
                <a:solidFill>
                  <a:srgbClr val="FF0000"/>
                </a:solidFill>
              </a:rPr>
              <a:t> med</a:t>
            </a:r>
          </a:p>
          <a:p>
            <a:pPr marL="0" indent="0">
              <a:buNone/>
            </a:pPr>
            <a:r>
              <a:rPr lang="sv-SE" cap="none" dirty="0"/>
              <a:t>   - </a:t>
            </a:r>
            <a:r>
              <a:rPr lang="sv-SE" sz="2400" cap="none" dirty="0">
                <a:solidFill>
                  <a:srgbClr val="FF0000"/>
                </a:solidFill>
              </a:rPr>
              <a:t>Alternativa rekvisit </a:t>
            </a:r>
            <a:r>
              <a:rPr lang="sv-SE" cap="none" dirty="0">
                <a:solidFill>
                  <a:srgbClr val="FF0000"/>
                </a:solidFill>
              </a:rPr>
              <a:t>(utbytbara) </a:t>
            </a:r>
            <a:r>
              <a:rPr lang="sv-SE" i="1" u="sng" cap="none" dirty="0">
                <a:solidFill>
                  <a:srgbClr val="FF0000"/>
                </a:solidFill>
              </a:rPr>
              <a:t>kön, könsöverskridande identitet eller uttryck, etnisk tillhörighet, religion eller annan trosuppfattning, funktionsnedsättning, sexuell läggning eller ålder</a:t>
            </a:r>
            <a:endParaRPr lang="sv-SE" i="1" u="sng" cap="non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C3F7A5B-B3B8-49E1-AC28-6CBD5BB74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prw liu 2019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51AF008-E0F5-4BA3-9168-CA18E52D0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224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EA7F3AB-42CC-4E90-88A1-B705A1DFA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Viktiga begrepp inom lagtolkningen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F08AA9D-F9DF-44AC-8E0C-23A8860F51A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v-SE" cap="none" dirty="0"/>
              <a:t>Extensiv lagtolkning – faller delvis utanför lagen men inkluderas</a:t>
            </a:r>
          </a:p>
          <a:p>
            <a:r>
              <a:rPr lang="sv-SE" cap="none" dirty="0"/>
              <a:t>Restriktiv lagtolkning – faller delvis innanför lagen, men inte helt, exkluderas därför</a:t>
            </a:r>
          </a:p>
          <a:p>
            <a:r>
              <a:rPr lang="sv-SE" cap="none" dirty="0"/>
              <a:t>Analog lagtolkning – faller helt utanför lagens tillämpningsområde men tillämpas ändå</a:t>
            </a:r>
          </a:p>
          <a:p>
            <a:r>
              <a:rPr lang="sv-SE" cap="none" dirty="0"/>
              <a:t>e contrario/motsatssluts lagtolkning – motsatsvis tillämpning</a:t>
            </a:r>
          </a:p>
          <a:p>
            <a:r>
              <a:rPr lang="sv-SE" cap="none" dirty="0"/>
              <a:t>Reduktionssluts lagtolkning – faller inom tillämpningsområdet men exkluderas ändå från tillämpning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78693449-50C9-4633-8DE0-383600391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prw liu 2019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E3FA78A-D51C-425A-9B85-16E909475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1257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E29E745-C8D3-478D-B3A7-76317CC07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Exempel: </a:t>
            </a:r>
            <a:r>
              <a:rPr lang="sv-SE" i="1" cap="none" dirty="0"/>
              <a:t>Hundar får inte vistas på campusområdet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07EDED15-CA96-4940-BC1C-CFBA551BC87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740023"/>
            <a:ext cx="10363826" cy="4143251"/>
          </a:xfrm>
        </p:spPr>
        <p:txBody>
          <a:bodyPr>
            <a:normAutofit fontScale="92500"/>
          </a:bodyPr>
          <a:lstStyle/>
          <a:p>
            <a:r>
              <a:rPr lang="sv-SE" sz="2200" u="sng" dirty="0"/>
              <a:t>E</a:t>
            </a:r>
            <a:r>
              <a:rPr lang="sv-SE" sz="2200" u="sng" cap="none" dirty="0"/>
              <a:t>xtensiv lagtolkning</a:t>
            </a:r>
            <a:r>
              <a:rPr lang="sv-SE" sz="2200" cap="none" dirty="0"/>
              <a:t>, faller delvis utanför, men inkluderas – </a:t>
            </a:r>
            <a:r>
              <a:rPr lang="sv-SE" sz="2200" i="1" cap="none" dirty="0">
                <a:solidFill>
                  <a:srgbClr val="0070C0"/>
                </a:solidFill>
              </a:rPr>
              <a:t>vargar får inte vistas på campus</a:t>
            </a:r>
          </a:p>
          <a:p>
            <a:r>
              <a:rPr lang="sv-SE" sz="2200" u="sng" cap="none" dirty="0"/>
              <a:t>Restriktiv lagtolkning</a:t>
            </a:r>
            <a:r>
              <a:rPr lang="sv-SE" sz="2200" cap="none" dirty="0"/>
              <a:t>, faller delvis innanför men exkluderas – </a:t>
            </a:r>
            <a:r>
              <a:rPr lang="sv-SE" sz="2200" i="1" cap="none" dirty="0">
                <a:solidFill>
                  <a:srgbClr val="0070C0"/>
                </a:solidFill>
              </a:rPr>
              <a:t>hundar får passera över campus mark</a:t>
            </a:r>
          </a:p>
          <a:p>
            <a:r>
              <a:rPr lang="sv-SE" sz="2200" u="sng" cap="none" dirty="0"/>
              <a:t>Analog</a:t>
            </a:r>
            <a:r>
              <a:rPr lang="sv-SE" sz="2200" i="1" u="sng" cap="none" dirty="0"/>
              <a:t> </a:t>
            </a:r>
            <a:r>
              <a:rPr lang="sv-SE" sz="2200" u="sng" cap="none" dirty="0"/>
              <a:t>lagtolkning</a:t>
            </a:r>
            <a:r>
              <a:rPr lang="sv-SE" sz="2200" i="1" cap="none" dirty="0"/>
              <a:t>, </a:t>
            </a:r>
            <a:r>
              <a:rPr lang="sv-SE" sz="2200" cap="none" dirty="0"/>
              <a:t>faller helt utanför men tillämpas ändå </a:t>
            </a:r>
            <a:r>
              <a:rPr lang="sv-SE" sz="2200" i="1" cap="none" dirty="0">
                <a:solidFill>
                  <a:srgbClr val="0070C0"/>
                </a:solidFill>
              </a:rPr>
              <a:t>– katter får inte vistas på campus</a:t>
            </a:r>
          </a:p>
          <a:p>
            <a:r>
              <a:rPr lang="sv-SE" sz="2200" u="sng" cap="none" dirty="0"/>
              <a:t>e contrario lagtolkning</a:t>
            </a:r>
            <a:r>
              <a:rPr lang="sv-SE" sz="2200" cap="none" dirty="0"/>
              <a:t>, motsatsvis tillämpning – </a:t>
            </a:r>
            <a:r>
              <a:rPr lang="sv-SE" sz="2200" i="1" cap="none" dirty="0">
                <a:solidFill>
                  <a:schemeClr val="accent1"/>
                </a:solidFill>
              </a:rPr>
              <a:t>hundar får inte vistas på campus, men inget sägs om hästar – alltså får hästar vistas på campus</a:t>
            </a:r>
          </a:p>
          <a:p>
            <a:r>
              <a:rPr lang="sv-SE" sz="2200" u="sng" cap="none" dirty="0"/>
              <a:t>Reduktionssluts lagtolkning</a:t>
            </a:r>
            <a:r>
              <a:rPr lang="sv-SE" sz="2200" cap="none" dirty="0"/>
              <a:t>, faller inom tillämpningsområdet men exkluderas ändå från tillämpning – </a:t>
            </a:r>
            <a:r>
              <a:rPr lang="sv-SE" sz="2200" i="1" cap="none" dirty="0">
                <a:solidFill>
                  <a:schemeClr val="accent1"/>
                </a:solidFill>
              </a:rPr>
              <a:t>ledarhundar får vistas på campus</a:t>
            </a:r>
          </a:p>
          <a:p>
            <a:pPr marL="0" indent="0">
              <a:buNone/>
            </a:pPr>
            <a:endParaRPr lang="sv-SE" sz="2200" i="1" cap="none" dirty="0">
              <a:solidFill>
                <a:schemeClr val="accent1"/>
              </a:solidFill>
            </a:endParaRPr>
          </a:p>
          <a:p>
            <a:endParaRPr lang="sv-SE" i="1" cap="none" dirty="0">
              <a:solidFill>
                <a:schemeClr val="accent1"/>
              </a:solidFill>
            </a:endParaRPr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60F7B900-7E67-48B5-B34F-103DA0E9B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prw liu 2019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05B3D267-D2BE-4D0A-961F-9148772A0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1953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A36D027F-7097-44BF-9C3B-15F7AAF2A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prw liu 2019</a:t>
            </a:r>
            <a:endParaRPr lang="en-US" dirty="0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E1CF2CD2-DA3E-4B46-B098-A9DD7BC024AF}"/>
              </a:ext>
            </a:extLst>
          </p:cNvPr>
          <p:cNvSpPr/>
          <p:nvPr/>
        </p:nvSpPr>
        <p:spPr>
          <a:xfrm>
            <a:off x="2246050" y="2219417"/>
            <a:ext cx="7563775" cy="20959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FontTx/>
              <a:buNone/>
            </a:pPr>
            <a:r>
              <a:rPr lang="sv-SE" altLang="sv-SE" sz="217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Arbetsrätten är liksom all juridik ingen exakt vetenskap.</a:t>
            </a:r>
          </a:p>
          <a:p>
            <a:pPr lvl="1">
              <a:buFontTx/>
              <a:buNone/>
            </a:pPr>
            <a:r>
              <a:rPr lang="sv-SE" altLang="sv-SE" sz="217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Avgöranden och beslut grundas bl.a. på</a:t>
            </a:r>
          </a:p>
          <a:p>
            <a:pPr lvl="1">
              <a:buFontTx/>
              <a:buChar char="•"/>
            </a:pPr>
            <a:r>
              <a:rPr lang="sv-SE" altLang="sv-SE" sz="217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Faktiska omständigheter i det aktuella fallet</a:t>
            </a:r>
          </a:p>
          <a:p>
            <a:pPr lvl="1">
              <a:buFontTx/>
              <a:buChar char="•"/>
            </a:pPr>
            <a:r>
              <a:rPr lang="sv-SE" altLang="sv-SE" sz="217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Tolkning av arbetsrättens källor</a:t>
            </a:r>
          </a:p>
          <a:p>
            <a:pPr lvl="1">
              <a:buFontTx/>
              <a:buChar char="•"/>
            </a:pPr>
            <a:r>
              <a:rPr lang="sv-SE" altLang="sv-SE" sz="217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Framförda yrkanden och krav</a:t>
            </a:r>
          </a:p>
          <a:p>
            <a:pPr lvl="1">
              <a:buFontTx/>
              <a:buChar char="•"/>
            </a:pPr>
            <a:r>
              <a:rPr lang="sv-SE" altLang="sv-SE" sz="217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Argumentation, ”skicklighet” och kunskap hos ”parterna”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7B6A2DD8-A4C9-4045-9139-C4FA3A216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224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419A34E-1F89-401E-94F3-926DD6641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Rättskällor inom juridiken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F29AFF1-AD23-4468-AB88-3B5E261D1E6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v-SE" dirty="0"/>
              <a:t>Lagar och andra föreskrifter</a:t>
            </a:r>
          </a:p>
          <a:p>
            <a:r>
              <a:rPr lang="sv-SE" dirty="0"/>
              <a:t>Lagförarbeten</a:t>
            </a:r>
          </a:p>
          <a:p>
            <a:r>
              <a:rPr lang="sv-SE" dirty="0"/>
              <a:t>Praxis</a:t>
            </a:r>
          </a:p>
          <a:p>
            <a:r>
              <a:rPr lang="sv-SE" dirty="0"/>
              <a:t>doktrin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86F060D-E566-4811-A643-127A3010F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prw liu 2019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010D8AC-B16B-4AF6-AD16-C9E80450B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418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DF7B4BD-BF8D-4EBC-8141-CB25F0DE0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Arbetsrätt – juridisk metod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8FF1FEF-86D7-4FB0-8927-9E9F1515F78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864312"/>
            <a:ext cx="10363826" cy="3926888"/>
          </a:xfrm>
        </p:spPr>
        <p:txBody>
          <a:bodyPr>
            <a:normAutofit/>
          </a:bodyPr>
          <a:lstStyle/>
          <a:p>
            <a:r>
              <a:rPr lang="sv-SE" dirty="0"/>
              <a:t>Rättskällor i arbetsrätten</a:t>
            </a:r>
            <a:br>
              <a:rPr lang="sv-SE" dirty="0"/>
            </a:br>
            <a:r>
              <a:rPr lang="sv-SE" dirty="0"/>
              <a:t>&gt; Lag (</a:t>
            </a:r>
            <a:r>
              <a:rPr lang="sv-SE" cap="none" dirty="0"/>
              <a:t>inklusive EU-rätten, internationella konventioner, förordningar, myndighetsföreskrifter)</a:t>
            </a:r>
          </a:p>
          <a:p>
            <a:r>
              <a:rPr lang="sv-SE" cap="none" dirty="0"/>
              <a:t>&gt; Lagförarbeten</a:t>
            </a:r>
          </a:p>
          <a:p>
            <a:r>
              <a:rPr lang="sv-SE" cap="none" dirty="0"/>
              <a:t>&gt; Rättspraxis</a:t>
            </a:r>
          </a:p>
          <a:p>
            <a:r>
              <a:rPr lang="sv-SE" cap="none" dirty="0"/>
              <a:t>&gt; Kollektivavtal</a:t>
            </a:r>
          </a:p>
          <a:p>
            <a:r>
              <a:rPr lang="sv-SE" cap="none" dirty="0"/>
              <a:t>&gt; Personliga avtal</a:t>
            </a:r>
          </a:p>
          <a:p>
            <a:r>
              <a:rPr lang="sv-SE" cap="none" dirty="0"/>
              <a:t>&gt; Branchsedvänja vanligt bruk på arbetsplats</a:t>
            </a:r>
          </a:p>
          <a:p>
            <a:r>
              <a:rPr lang="sv-SE" cap="none" dirty="0"/>
              <a:t>&gt; Doktrin</a:t>
            </a:r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139DABF-8C56-4113-A6C5-DF497AED1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prw liu 2019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6673F71-C003-4678-BE85-E6F2405F5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6247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B2671C4-8F3B-49ED-A374-AE9325618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Några grundläggande rättsprinciper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464C98F-163A-4E8B-B918-A544D468704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v-SE" dirty="0"/>
              <a:t>A</a:t>
            </a:r>
            <a:r>
              <a:rPr lang="sv-SE" cap="none" dirty="0"/>
              <a:t>vtal ska hållas ”pacta sunt servanda”</a:t>
            </a:r>
          </a:p>
          <a:p>
            <a:r>
              <a:rPr lang="sv-SE" cap="none" dirty="0"/>
              <a:t>Legalitetsprincipen</a:t>
            </a:r>
            <a:br>
              <a:rPr lang="sv-SE" cap="none" dirty="0"/>
            </a:br>
            <a:r>
              <a:rPr lang="sv-SE" cap="none" dirty="0"/>
              <a:t>- inget brott utan lag</a:t>
            </a:r>
            <a:br>
              <a:rPr lang="sv-SE" cap="none" dirty="0"/>
            </a:br>
            <a:r>
              <a:rPr lang="sv-SE" cap="none" dirty="0"/>
              <a:t>- inget straff utan lag</a:t>
            </a:r>
            <a:br>
              <a:rPr lang="sv-SE" cap="none" dirty="0"/>
            </a:br>
            <a:r>
              <a:rPr lang="sv-SE" cap="none" dirty="0"/>
              <a:t> &lt; förbud mot retroaktiv strafflagstiftning</a:t>
            </a:r>
            <a:br>
              <a:rPr lang="sv-SE" cap="none" dirty="0"/>
            </a:br>
            <a:r>
              <a:rPr lang="sv-SE" cap="none" dirty="0"/>
              <a:t> &lt; ingen kan dömas för en gärning som inte var straffbelagd när den begicks</a:t>
            </a:r>
            <a:br>
              <a:rPr lang="sv-SE" cap="none" dirty="0"/>
            </a:br>
            <a:r>
              <a:rPr lang="sv-SE" cap="none" dirty="0"/>
              <a:t> &lt; man kan inte få en strängare påföljd än den som gällde när brottet begicks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B0BC04E-13D1-43A3-9F38-5F9E9E903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prw liu 2019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AB7DBAB-7B27-49A5-8D65-25628D178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657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245947B-E835-4381-9C40-646F576A02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 tvingande lag - Dispositiv lag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BC7CE64-1976-43C0-BE5A-FB6C0EEC50A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v-SE" b="1" cap="none" dirty="0"/>
              <a:t>Tvingande lag: lagen </a:t>
            </a:r>
            <a:r>
              <a:rPr lang="sv-SE" cap="none" dirty="0"/>
              <a:t>ska tillämpas och kan inte avtalas bort</a:t>
            </a:r>
            <a:br>
              <a:rPr lang="sv-SE" cap="none" dirty="0"/>
            </a:br>
            <a:r>
              <a:rPr lang="sv-SE" cap="none" dirty="0"/>
              <a:t>- avses skydda en svagare avtalspart, anställd, hyresgäst, konsument </a:t>
            </a:r>
            <a:br>
              <a:rPr lang="sv-SE" cap="none" dirty="0"/>
            </a:br>
            <a:r>
              <a:rPr lang="sv-SE" cap="none" dirty="0"/>
              <a:t>se exempelvis diskrimineringslagen 1:3 , </a:t>
            </a:r>
          </a:p>
          <a:p>
            <a:r>
              <a:rPr lang="sv-SE" b="1" cap="none" dirty="0"/>
              <a:t>Dispositiv Lag: </a:t>
            </a:r>
            <a:r>
              <a:rPr lang="sv-SE" cap="none" dirty="0"/>
              <a:t>lagen ska tillämpas om man inte avtalat om andra regler, brukar anges i någon av de första §§ i respektive lag</a:t>
            </a:r>
            <a:br>
              <a:rPr lang="sv-SE" cap="none" dirty="0"/>
            </a:br>
            <a:r>
              <a:rPr lang="sv-SE" cap="none" dirty="0"/>
              <a:t>se exempelvis LAS(lagen om anställningsskydd) § 2</a:t>
            </a:r>
          </a:p>
          <a:p>
            <a:r>
              <a:rPr lang="sv-SE" cap="none" dirty="0"/>
              <a:t>Det förekommer semidispositiva lagar, tröskellagar, EU spärr mm.mm</a:t>
            </a:r>
          </a:p>
          <a:p>
            <a:endParaRPr lang="sv-SE" cap="non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1498B29-7FD9-4DDF-BF47-B17C056AA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prw liu 2019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63787A60-5A47-4C71-B32E-A54D62309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505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D4FD2C-6B3A-45DA-A3D0-16FAD01AC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Lag och andra föreskrifter - hierarki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AA04395-141D-4B13-B873-2A061E15D96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v-SE" dirty="0"/>
              <a:t>EU-rätten (</a:t>
            </a:r>
            <a:r>
              <a:rPr lang="sv-SE" cap="none" dirty="0"/>
              <a:t>EU-fördrag,  –förordningar, -direktiv, -beslut</a:t>
            </a:r>
            <a:r>
              <a:rPr lang="sv-SE" dirty="0"/>
              <a:t>)</a:t>
            </a:r>
          </a:p>
          <a:p>
            <a:r>
              <a:rPr lang="sv-SE" dirty="0"/>
              <a:t>Svensk grundlag (</a:t>
            </a:r>
            <a:r>
              <a:rPr lang="sv-SE" cap="none" dirty="0"/>
              <a:t>stiftas av Sveriges riksdag</a:t>
            </a:r>
            <a:r>
              <a:rPr lang="sv-SE" dirty="0"/>
              <a:t>)</a:t>
            </a:r>
          </a:p>
          <a:p>
            <a:r>
              <a:rPr lang="sv-SE" dirty="0"/>
              <a:t>Europakonventionen (ej EU-rätt)</a:t>
            </a:r>
          </a:p>
          <a:p>
            <a:r>
              <a:rPr lang="sv-SE" dirty="0"/>
              <a:t>Svensk Lag - </a:t>
            </a:r>
            <a:r>
              <a:rPr lang="sv-SE" cap="none" dirty="0"/>
              <a:t>Stiftas av Sveriges riksdag (inklusive i svensk lag implementerade internationella konventioner</a:t>
            </a:r>
            <a:r>
              <a:rPr lang="sv-SE" dirty="0"/>
              <a:t>)</a:t>
            </a:r>
          </a:p>
          <a:p>
            <a:r>
              <a:rPr lang="sv-SE" dirty="0"/>
              <a:t>Förordningar (</a:t>
            </a:r>
            <a:r>
              <a:rPr lang="sv-SE" cap="none" dirty="0"/>
              <a:t>utfärdade av regeringen</a:t>
            </a:r>
            <a:r>
              <a:rPr lang="sv-SE" dirty="0"/>
              <a:t>)</a:t>
            </a:r>
          </a:p>
          <a:p>
            <a:r>
              <a:rPr lang="sv-SE" dirty="0"/>
              <a:t>Föreskrifter (</a:t>
            </a:r>
            <a:r>
              <a:rPr lang="sv-SE" cap="none" dirty="0"/>
              <a:t>utfärdade av myndigheter</a:t>
            </a:r>
            <a:r>
              <a:rPr lang="sv-SE" dirty="0"/>
              <a:t>)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D66BAA3-7166-4C45-BBCE-29C9FC2FA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prw liu 2019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8BA18D4D-B6F3-4CE5-82F3-D706B3222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4886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09CD9D8-D914-4F21-A18F-1966E2E43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De svenska grundlagarna – skyddar den svenska demokratin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06EA16C-0544-4CF7-8737-66034EDE4D4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634213"/>
          </a:xfrm>
        </p:spPr>
        <p:txBody>
          <a:bodyPr>
            <a:normAutofit fontScale="85000" lnSpcReduction="10000"/>
          </a:bodyPr>
          <a:lstStyle/>
          <a:p>
            <a:r>
              <a:rPr lang="sv-SE" dirty="0"/>
              <a:t>Regeringsformen, rf (sfs*1974:152) – </a:t>
            </a:r>
            <a:r>
              <a:rPr lang="sv-SE" cap="none" dirty="0"/>
              <a:t>maktdelningsläran i 1809 års Regeringsform</a:t>
            </a:r>
          </a:p>
          <a:p>
            <a:r>
              <a:rPr lang="sv-SE" dirty="0"/>
              <a:t>Successionsordningen, so (sfs1810:926)</a:t>
            </a:r>
          </a:p>
          <a:p>
            <a:r>
              <a:rPr lang="sv-SE" dirty="0"/>
              <a:t>Tryckfrihetsförordningen, tf (sfs1949:105)</a:t>
            </a:r>
          </a:p>
          <a:p>
            <a:r>
              <a:rPr lang="sv-SE" dirty="0"/>
              <a:t>Yttrandefrihetsgrundlagen, ygl (sfs1991:1469)</a:t>
            </a:r>
          </a:p>
          <a:p>
            <a:pPr marL="0" indent="0">
              <a:buNone/>
            </a:pPr>
            <a:r>
              <a:rPr lang="sv-SE" dirty="0"/>
              <a:t>För att ändra en grundlag krävs två likadana riksdagsbeslut med mellanliggande riksdagsval. </a:t>
            </a:r>
            <a:r>
              <a:rPr lang="sv-SE" cap="none" dirty="0"/>
              <a:t>Innehållet i övriga lagar får inte strida mot innehållet i grundlagarna –Lagrådet granskar bl.a. därför lagförslag</a:t>
            </a:r>
          </a:p>
          <a:p>
            <a:pPr marL="0" indent="0">
              <a:buNone/>
            </a:pPr>
            <a:endParaRPr lang="sv-SE" i="1" dirty="0"/>
          </a:p>
          <a:p>
            <a:pPr marL="0" indent="0">
              <a:buNone/>
            </a:pPr>
            <a:r>
              <a:rPr lang="sv-SE" i="1" dirty="0"/>
              <a:t>* Sfs - svensk författnings samling (</a:t>
            </a:r>
            <a:r>
              <a:rPr lang="sv-SE" i="1" cap="none" dirty="0"/>
              <a:t>en kronologisk sammanställning av Sveriges författningar som utgörs av lagar och förordningar – anges SFS årtal : nummer)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2186BA50-33FC-4786-8469-705E6F3DE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prw liu 2019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75E7FF92-F9FD-4B0F-B99E-3858E344B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902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516DFAC-684C-4A2F-BFC5-A25D6CAAB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Var hittar jag lagarna?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2E852A1-2BEC-4D73-A34D-FD64C48DD83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/>
              <a:t>lAGbok</a:t>
            </a:r>
          </a:p>
          <a:p>
            <a:r>
              <a:rPr lang="sv-SE" dirty="0"/>
              <a:t>Sfs </a:t>
            </a:r>
            <a:r>
              <a:rPr lang="sv-SE" cap="none" dirty="0"/>
              <a:t>(om lagtexten är uppdaterad helt eller delvis framgår i själva lagen/med ett eget sfs nummer) </a:t>
            </a:r>
          </a:p>
          <a:p>
            <a:r>
              <a:rPr lang="sv-SE" dirty="0"/>
              <a:t>Databaser (karnov, infotorg, zeteo, </a:t>
            </a:r>
            <a:r>
              <a:rPr lang="sv-SE" cap="none" dirty="0"/>
              <a:t>m.fl.)</a:t>
            </a:r>
          </a:p>
          <a:p>
            <a:r>
              <a:rPr lang="sv-SE" cap="none" dirty="0"/>
              <a:t>I</a:t>
            </a:r>
            <a:r>
              <a:rPr lang="sv-SE" dirty="0"/>
              <a:t>nternetkällor (</a:t>
            </a:r>
            <a:r>
              <a:rPr lang="sv-SE" cap="none" dirty="0"/>
              <a:t>fria</a:t>
            </a:r>
            <a:r>
              <a:rPr lang="sv-SE" dirty="0"/>
              <a:t>)</a:t>
            </a:r>
          </a:p>
          <a:p>
            <a:r>
              <a:rPr lang="sv-SE" cap="none" dirty="0">
                <a:hlinkClick r:id="rId2"/>
              </a:rPr>
              <a:t>www.riksdagen.se</a:t>
            </a:r>
            <a:r>
              <a:rPr lang="sv-SE" cap="none" dirty="0"/>
              <a:t> </a:t>
            </a:r>
          </a:p>
          <a:p>
            <a:r>
              <a:rPr lang="sv-SE" cap="none" dirty="0">
                <a:hlinkClick r:id="rId3"/>
              </a:rPr>
              <a:t>www.lagrummet.se</a:t>
            </a:r>
            <a:endParaRPr lang="sv-SE" cap="none" dirty="0"/>
          </a:p>
          <a:p>
            <a:r>
              <a:rPr lang="sv-SE" cap="none" dirty="0">
                <a:hlinkClick r:id="rId4"/>
              </a:rPr>
              <a:t>www.lagen.nu</a:t>
            </a:r>
            <a:r>
              <a:rPr lang="sv-SE" cap="none" dirty="0"/>
              <a:t> – innehåller lagkommentarer </a:t>
            </a:r>
            <a:r>
              <a:rPr lang="sv-SE" cap="none" dirty="0">
                <a:solidFill>
                  <a:srgbClr val="FF0000"/>
                </a:solidFill>
              </a:rPr>
              <a:t>(observera att lagkommentarer inte får tas med vid tentamen)</a:t>
            </a:r>
          </a:p>
          <a:p>
            <a:endParaRPr lang="sv-SE" cap="none" dirty="0"/>
          </a:p>
          <a:p>
            <a:endParaRPr lang="sv-SE" cap="none" dirty="0"/>
          </a:p>
          <a:p>
            <a:pPr marL="0" indent="0">
              <a:buNone/>
            </a:pPr>
            <a:endParaRPr lang="sv-SE" dirty="0"/>
          </a:p>
          <a:p>
            <a:endParaRPr lang="sv-SE" cap="none" dirty="0"/>
          </a:p>
          <a:p>
            <a:endParaRPr lang="sv-SE" cap="none" dirty="0"/>
          </a:p>
          <a:p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E82FBF31-A6D1-4BCD-9CED-BEB7CCAE2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prw liu 2019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8DF06DE4-5530-4ED6-8A6B-1545A1CE0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099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Droppe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EC2AC1123BD4E4EAD5D3F5B4ABCABCA" ma:contentTypeVersion="8" ma:contentTypeDescription="Skapa ett nytt dokument." ma:contentTypeScope="" ma:versionID="c41ca151f4123339a29747da88045695">
  <xsd:schema xmlns:xsd="http://www.w3.org/2001/XMLSchema" xmlns:xs="http://www.w3.org/2001/XMLSchema" xmlns:p="http://schemas.microsoft.com/office/2006/metadata/properties" xmlns:ns2="054efeae-adf5-4eef-9e7b-09797c2eef24" xmlns:ns3="744afde5-a735-4e93-ac19-5bebda2384c0" targetNamespace="http://schemas.microsoft.com/office/2006/metadata/properties" ma:root="true" ma:fieldsID="4c78932dbb34fc3f14588e9e1d26b086" ns2:_="" ns3:_="">
    <xsd:import namespace="054efeae-adf5-4eef-9e7b-09797c2eef24"/>
    <xsd:import namespace="744afde5-a735-4e93-ac19-5bebda2384c0"/>
    <xsd:element name="properties">
      <xsd:complexType>
        <xsd:sequence>
          <xsd:element name="documentManagement">
            <xsd:complexType>
              <xsd:all>
                <xsd:element ref="ns2:_lisam_Description" minOccurs="0"/>
                <xsd:element ref="ns3:_lisam_PublishedVersion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4efeae-adf5-4eef-9e7b-09797c2eef24" elementFormDefault="qualified">
    <xsd:import namespace="http://schemas.microsoft.com/office/2006/documentManagement/types"/>
    <xsd:import namespace="http://schemas.microsoft.com/office/infopath/2007/PartnerControls"/>
    <xsd:element name="_lisam_Description" ma:index="8" nillable="true" ma:displayName="Beskrivning" ma:internalName="_lisam_Description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4afde5-a735-4e93-ac19-5bebda2384c0" elementFormDefault="qualified">
    <xsd:import namespace="http://schemas.microsoft.com/office/2006/documentManagement/types"/>
    <xsd:import namespace="http://schemas.microsoft.com/office/infopath/2007/PartnerControls"/>
    <xsd:element name="_lisam_PublishedVersion" ma:index="9" nillable="true" ma:displayName="Published Version" ma:internalName="_lisam_PublishedVersion">
      <xsd:simpleType>
        <xsd:restriction base="dms:Text"/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lisam_Description xmlns="054efeae-adf5-4eef-9e7b-09797c2eef24" xsi:nil="true"/>
    <_lisam_PublishedVersion xmlns="744afde5-a735-4e93-ac19-5bebda2384c0">1.0</_lisam_PublishedVersion>
  </documentManagement>
</p:properties>
</file>

<file path=customXml/itemProps1.xml><?xml version="1.0" encoding="utf-8"?>
<ds:datastoreItem xmlns:ds="http://schemas.openxmlformats.org/officeDocument/2006/customXml" ds:itemID="{0278CE6A-0B0A-4EEB-AF77-ABE563EC9EFD}"/>
</file>

<file path=customXml/itemProps2.xml><?xml version="1.0" encoding="utf-8"?>
<ds:datastoreItem xmlns:ds="http://schemas.openxmlformats.org/officeDocument/2006/customXml" ds:itemID="{FA2D79AD-CA4C-4902-A18B-1F83F4122370}"/>
</file>

<file path=customXml/itemProps3.xml><?xml version="1.0" encoding="utf-8"?>
<ds:datastoreItem xmlns:ds="http://schemas.openxmlformats.org/officeDocument/2006/customXml" ds:itemID="{4A49B05A-B6B0-4BCC-AE51-07D4739C35F1}"/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TM04033925[[fn=Droppe]]</Template>
  <TotalTime>377</TotalTime>
  <Words>873</Words>
  <Application>Microsoft Office PowerPoint</Application>
  <PresentationFormat>Bredbild</PresentationFormat>
  <Paragraphs>149</Paragraphs>
  <Slides>19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19</vt:i4>
      </vt:variant>
    </vt:vector>
  </HeadingPairs>
  <TitlesOfParts>
    <vt:vector size="23" baseType="lpstr">
      <vt:lpstr>Arial</vt:lpstr>
      <vt:lpstr>Calibri</vt:lpstr>
      <vt:lpstr>Tw Cen MT</vt:lpstr>
      <vt:lpstr>Droppe</vt:lpstr>
      <vt:lpstr>Juridisk metod –att läsa en juridisk kurs</vt:lpstr>
      <vt:lpstr>PowerPoint-presentation</vt:lpstr>
      <vt:lpstr>Rättskällor inom juridiken</vt:lpstr>
      <vt:lpstr>Arbetsrätt – juridisk metod</vt:lpstr>
      <vt:lpstr>Några grundläggande rättsprinciper</vt:lpstr>
      <vt:lpstr> tvingande lag - Dispositiv lag </vt:lpstr>
      <vt:lpstr>Lag och andra föreskrifter - hierarki</vt:lpstr>
      <vt:lpstr>De svenska grundlagarna – skyddar den svenska demokratin</vt:lpstr>
      <vt:lpstr>Var hittar jag lagarna?</vt:lpstr>
      <vt:lpstr>lagförarbeten</vt:lpstr>
      <vt:lpstr>Var hittar jag praxis?</vt:lpstr>
      <vt:lpstr>Grundlagsskyddade domstolar</vt:lpstr>
      <vt:lpstr>europarätt</vt:lpstr>
      <vt:lpstr>Var hittar jag doktrinen?</vt:lpstr>
      <vt:lpstr>Lagtolkning om två lagbestämmelser krockar – vad gäller?</vt:lpstr>
      <vt:lpstr>Lagtolkning Vad gör domstolen om ingen lag ger svar på hur en viss fråga bör lösas?</vt:lpstr>
      <vt:lpstr>VILKEN FRÅGA BESVARAR LAGRUMMET?</vt:lpstr>
      <vt:lpstr>Viktiga begrepp inom lagtolkningen</vt:lpstr>
      <vt:lpstr>Exempel: Hundar får inte vistas på campusområdet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Juridisk metod –att läsa en juridisk kurs</dc:title>
  <dc:creator>Pher Widen</dc:creator>
  <cp:lastModifiedBy>Pher Widen</cp:lastModifiedBy>
  <cp:revision>3</cp:revision>
  <dcterms:created xsi:type="dcterms:W3CDTF">2019-04-19T07:06:25Z</dcterms:created>
  <dcterms:modified xsi:type="dcterms:W3CDTF">2019-08-26T21:27:27Z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0x010100CEC2AC1123BD4E4EAD5D3F5B4ABCABCA</vt:lpwstr>
  </property>
</Properties>
</file>